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24371300" cy="13716000"/>
  <p:notesSz cx="6858000" cy="9144000"/>
  <p:embeddedFontLs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Helvetica Neue Light" panose="02000403000000020004" pitchFamily="2" charset="0"/>
      <p:regular r:id="rId27"/>
      <p:bold r:id="rId28"/>
      <p:italic r:id="rId29"/>
      <p:boldItalic r:id="rId30"/>
    </p:embeddedFont>
    <p:embeddedFont>
      <p:font typeface="Zilla Slab" pitchFamily="2" charset="77"/>
      <p:regular r:id="rId31"/>
      <p:bold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7"/>
    <p:restoredTop sz="94674"/>
  </p:normalViewPr>
  <p:slideViewPr>
    <p:cSldViewPr snapToGrid="0" snapToObjects="1">
      <p:cViewPr varScale="1">
        <p:scale>
          <a:sx n="66" d="100"/>
          <a:sy n="66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29729602d_1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29729602d_11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Common Voice connects the dots of Mozilla’s mission and our ability to bring privacy, diversity and community to the speech space. </a:t>
            </a:r>
            <a:endParaRPr/>
          </a:p>
        </p:txBody>
      </p:sp>
      <p:sp>
        <p:nvSpPr>
          <p:cNvPr id="106" name="Google Shape;10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29729602d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529729602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29729602d_2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need people to donate their voice and validate sentences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529729602d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need people to donate their voice and validate sentences. In order to do so they need to login/sign 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29729602d_1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Because we need a diversity of voices it is most helpful if people would donate approx 15 minutes per person</a:t>
            </a:r>
            <a:endParaRPr/>
          </a:p>
        </p:txBody>
      </p:sp>
      <p:sp>
        <p:nvSpPr>
          <p:cNvPr id="146" name="Google Shape;146;g529729602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29729602d_5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Because we need a diversity of voices it is most helpful if people also validate voices. The goal is 450 reviews per person</a:t>
            </a:r>
            <a:endParaRPr/>
          </a:p>
        </p:txBody>
      </p:sp>
      <p:sp>
        <p:nvSpPr>
          <p:cNvPr id="154" name="Google Shape;154;g529729602d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29729602d_5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need people to both donate their voice and validate sentences. They can see their work on their account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529729602d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9729602d_5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need people to donate their voice and validate sentences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529729602d_5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is the agen</a:t>
            </a:r>
            <a:r>
              <a:rPr lang="en-US" sz="10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Introduction </a:t>
            </a:r>
            <a:endParaRPr sz="10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Helvetica Neue"/>
              <a:buNone/>
            </a:pPr>
            <a:endParaRPr sz="10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Helvetica Neue"/>
              <a:buNone/>
            </a:pPr>
            <a:r>
              <a:rPr lang="en-US" sz="10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 Why Free Speech </a:t>
            </a:r>
            <a:endParaRPr sz="10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Helvetica Neue"/>
              <a:buNone/>
            </a:pPr>
            <a:r>
              <a:rPr lang="en-US" sz="10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Common Voice</a:t>
            </a:r>
            <a:endParaRPr sz="10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Helvetica Neue"/>
              <a:buNone/>
            </a:pPr>
            <a:r>
              <a:rPr lang="en-US" sz="10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Contribute</a:t>
            </a:r>
            <a:endParaRPr sz="10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Helvetica Neue"/>
              <a:buNone/>
            </a:pPr>
            <a:endParaRPr sz="1000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da.</a:t>
            </a:r>
            <a:endParaRPr sz="1000"/>
          </a:p>
        </p:txBody>
      </p:sp>
      <p:sp>
        <p:nvSpPr>
          <p:cNvPr id="20" name="Google Shape;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29729602d_1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29729602d_11_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your attendees and ask them to contribute more!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529729602d_1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529729602d_11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people than ever are using voice assistants!</a:t>
            </a:r>
            <a:endParaRPr/>
          </a:p>
        </p:txBody>
      </p:sp>
      <p:sp>
        <p:nvSpPr>
          <p:cNvPr id="62" name="Google Shape;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Speech recognition is owned by a few proprietary players. Most of the data isn’t available to individuals - this stifles innovation!</a:t>
            </a:r>
            <a:endParaRPr/>
          </a:p>
        </p:txBody>
      </p:sp>
      <p:sp>
        <p:nvSpPr>
          <p:cNvPr id="67" name="Google Shape;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231d57b92_0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Common voice is about collecting voice data in a SAFE and ETHICAL way, that can be used to train speech recognition algorithms like our own Deep Speech and models for specific use cases.</a:t>
            </a:r>
            <a:endParaRPr/>
          </a:p>
        </p:txBody>
      </p:sp>
      <p:sp>
        <p:nvSpPr>
          <p:cNvPr id="73" name="Google Shape;73;g5231d57b9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952710" y="13077758"/>
            <a:ext cx="453186" cy="4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88220" y="955575"/>
            <a:ext cx="20994860" cy="228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88220" y="3240385"/>
            <a:ext cx="20994860" cy="920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476250" algn="l" rtl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76250" algn="l" rtl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76250" algn="l" rtl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76250" algn="l" rtl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76250" algn="l" rtl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76250" algn="l" rtl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76250" algn="l" rtl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76250" algn="l" rtl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76250" algn="l" rtl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52710" y="13077758"/>
            <a:ext cx="453186" cy="4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MZ_CommonVoice_editable_KN_BG_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713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/>
        </p:nvSpPr>
        <p:spPr>
          <a:xfrm>
            <a:off x="3249076" y="6446053"/>
            <a:ext cx="10220100" cy="16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0"/>
              <a:buFont typeface="Helvetica Neue"/>
              <a:buNone/>
            </a:pPr>
            <a:r>
              <a:rPr lang="en-US" sz="10450" b="1" i="0" u="none" strike="noStrike" cap="none" dirty="0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 Common Voice: </a:t>
            </a:r>
            <a:endParaRPr b="1" dirty="0">
              <a:latin typeface="Zilla Slab"/>
              <a:ea typeface="Zilla Slab"/>
              <a:cs typeface="Zilla Slab"/>
              <a:sym typeface="Zilla Slab"/>
            </a:endParaRPr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79052" y="0"/>
            <a:ext cx="27329396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08702" y="76200"/>
            <a:ext cx="27195176" cy="135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/>
          <p:nvPr/>
        </p:nvSpPr>
        <p:spPr>
          <a:xfrm>
            <a:off x="0" y="-76200"/>
            <a:ext cx="25546800" cy="2106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 descr="MZ_CommonVoice_editable_KN_BG_2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713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1217480" y="766250"/>
            <a:ext cx="9495000" cy="21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Helvetica Neue"/>
              <a:buNone/>
            </a:pPr>
            <a:r>
              <a:rPr lang="en-US" sz="6600">
                <a:solidFill>
                  <a:srgbClr val="FFFFFF"/>
                </a:solidFill>
                <a:highlight>
                  <a:srgbClr val="666666"/>
                </a:highlight>
                <a:latin typeface="Zilla Slab"/>
                <a:ea typeface="Zilla Slab"/>
                <a:cs typeface="Zilla Slab"/>
                <a:sym typeface="Zilla Slab"/>
              </a:rPr>
              <a:t>Common Voice</a:t>
            </a:r>
            <a:endParaRPr>
              <a:solidFill>
                <a:srgbClr val="FFFFFF"/>
              </a:solidFill>
              <a:highlight>
                <a:srgbClr val="666666"/>
              </a:highlight>
              <a:latin typeface="Zilla Slab"/>
              <a:ea typeface="Zilla Slab"/>
              <a:cs typeface="Zilla Slab"/>
              <a:sym typeface="Zilla Sla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5962"/>
              </a:buClr>
              <a:buSzPts val="6600"/>
              <a:buFont typeface="Helvetica Neue"/>
              <a:buNone/>
            </a:pPr>
            <a:endParaRPr sz="6600">
              <a:solidFill>
                <a:srgbClr val="56596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5962"/>
              </a:buClr>
              <a:buSzPts val="6600"/>
              <a:buFont typeface="Helvetica Neue"/>
              <a:buNone/>
            </a:pP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4476551" y="1243450"/>
            <a:ext cx="5449500" cy="27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65962"/>
              </a:buClr>
              <a:buSzPts val="8000"/>
              <a:buFont typeface="Helvetica Neue"/>
              <a:buNone/>
            </a:pPr>
            <a:r>
              <a:rPr lang="en-US" sz="8000" b="1" err="1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Strategie</a:t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2439898" y="3771925"/>
            <a:ext cx="21540242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65962"/>
              </a:buClr>
              <a:buSzPts val="5800"/>
              <a:buFont typeface="Helvetica Neue"/>
              <a:buNone/>
            </a:pPr>
            <a:r>
              <a:rPr lang="en-US" sz="5800" b="1" i="0" u="none" strike="noStrike" cap="none" err="1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Mobilisiere</a:t>
            </a:r>
            <a:r>
              <a:rPr lang="en-US" sz="5800" i="0" u="none" strike="noStrike" cap="none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5800" i="0" u="none" strike="noStrike" cap="none" err="1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hunderttausende</a:t>
            </a:r>
            <a:r>
              <a:rPr lang="en-US" sz="5800" i="0" u="none" strike="noStrike" cap="none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5800" i="0" u="none" strike="noStrike" cap="none" err="1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SpenderInnen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2408250" y="5486000"/>
            <a:ext cx="20428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65962"/>
              </a:buClr>
              <a:buSzPts val="5800"/>
              <a:buFont typeface="Helvetica Neue"/>
              <a:buNone/>
            </a:pPr>
            <a:r>
              <a:rPr lang="en-US" sz="5800" i="0" u="none" strike="noStrike" cap="none" dirty="0" err="1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Sammle</a:t>
            </a:r>
            <a:r>
              <a:rPr lang="en-US" sz="5800" i="0" u="none" strike="noStrike" cap="none" dirty="0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 die </a:t>
            </a:r>
            <a:r>
              <a:rPr lang="en-US" sz="5800" dirty="0" err="1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S</a:t>
            </a:r>
            <a:r>
              <a:rPr lang="en-US" sz="5800" i="0" u="none" strike="noStrike" cap="none" dirty="0" err="1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penden</a:t>
            </a:r>
            <a:r>
              <a:rPr lang="en-US" sz="5800" i="0" u="none" strike="noStrike" cap="none" dirty="0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5800" b="1" dirty="0" err="1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anonymisiert</a:t>
            </a:r>
            <a:endParaRPr dirty="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2424578" y="7387200"/>
            <a:ext cx="199515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65962"/>
              </a:buClr>
              <a:buSzPts val="5800"/>
              <a:buFont typeface="Helvetica Neue"/>
              <a:buNone/>
            </a:pPr>
            <a:r>
              <a:rPr lang="en-US" sz="5800" i="0" u="none" strike="noStrike" cap="none" dirty="0" err="1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Organisiere</a:t>
            </a:r>
            <a:r>
              <a:rPr lang="en-US" sz="5800" i="0" u="none" strike="noStrike" cap="none" dirty="0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 Sprecher </a:t>
            </a:r>
            <a:r>
              <a:rPr lang="en-US" sz="5800" i="0" u="none" strike="noStrike" cap="none" dirty="0" err="1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aus</a:t>
            </a:r>
            <a:r>
              <a:rPr lang="en-US" sz="5800" i="0" u="none" strike="noStrike" cap="none" dirty="0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 100+ </a:t>
            </a:r>
            <a:r>
              <a:rPr lang="en-US" sz="5800" b="1" i="0" u="none" strike="noStrike" cap="none" dirty="0" err="1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Sprachen</a:t>
            </a:r>
            <a:endParaRPr dirty="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2394703" y="9199050"/>
            <a:ext cx="16543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65962"/>
              </a:buClr>
              <a:buSzPts val="5800"/>
              <a:buFont typeface="Helvetica Neue"/>
              <a:buNone/>
            </a:pPr>
            <a:r>
              <a:rPr lang="en-US" sz="5800" b="1" i="0" u="none" strike="noStrike" cap="none" err="1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Öffne</a:t>
            </a:r>
            <a:r>
              <a:rPr lang="en-US" sz="5800" i="0" u="none" strike="noStrike" cap="none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 die </a:t>
            </a:r>
            <a:r>
              <a:rPr lang="en-US" sz="5800" i="0" u="none" strike="noStrike" cap="none" err="1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Sprachdatenbank</a:t>
            </a:r>
            <a:r>
              <a:rPr lang="en-US" sz="5800" i="0" u="none" strike="noStrike" cap="none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5800" i="0" u="none" strike="noStrike" cap="none" err="1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für</a:t>
            </a:r>
            <a:r>
              <a:rPr lang="en-US" sz="5800" i="0" u="none" strike="noStrike" cap="none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5800" i="0" u="none" strike="noStrike" cap="none" err="1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jeden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 descr="MZ_CommonVoice_editable_KN_BG_2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713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1735570" y="1863963"/>
            <a:ext cx="8316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700"/>
              </a:buClr>
              <a:buSzPts val="7450"/>
              <a:buFont typeface="Helvetica Neue"/>
              <a:buNone/>
            </a:pPr>
            <a:r>
              <a:rPr lang="en-US" sz="7450" b="1" i="0" u="none" strike="noStrike" cap="none" err="1">
                <a:solidFill>
                  <a:schemeClr val="dk2"/>
                </a:solidFill>
                <a:latin typeface="Zilla Slab"/>
                <a:ea typeface="Zilla Slab"/>
                <a:cs typeface="Zilla Slab"/>
                <a:sym typeface="Zilla Slab"/>
              </a:rPr>
              <a:t>Befreit</a:t>
            </a:r>
            <a:r>
              <a:rPr lang="en-US" sz="7450" b="1" i="0" u="none" strike="noStrike" cap="none">
                <a:solidFill>
                  <a:schemeClr val="dk2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7450" b="1" i="0" u="none" strike="noStrike" cap="none" err="1">
                <a:solidFill>
                  <a:schemeClr val="dk2"/>
                </a:solidFill>
                <a:latin typeface="Zilla Slab"/>
                <a:ea typeface="Zilla Slab"/>
                <a:cs typeface="Zilla Slab"/>
                <a:sym typeface="Zilla Slab"/>
              </a:rPr>
              <a:t>Sprache</a:t>
            </a:r>
            <a:r>
              <a:rPr lang="en-US" sz="7450" b="1" i="0" u="none" strike="noStrike" cap="none">
                <a:solidFill>
                  <a:schemeClr val="dk2"/>
                </a:solidFill>
                <a:latin typeface="Zilla Slab"/>
                <a:ea typeface="Zilla Slab"/>
                <a:cs typeface="Zilla Slab"/>
                <a:sym typeface="Zilla Slab"/>
              </a:rPr>
              <a:t>!</a:t>
            </a:r>
            <a:endParaRPr>
              <a:solidFill>
                <a:schemeClr val="dk2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10177179" y="1836446"/>
            <a:ext cx="3298189" cy="2621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</a:pPr>
            <a:r>
              <a:rPr lang="en-US" sz="5200" i="0" u="none" strike="noStrike" cap="none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5200" i="0" u="none" strike="noStrike" cap="none" err="1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Offener</a:t>
            </a:r>
            <a:r>
              <a:rPr lang="en-US" sz="5200" i="0" u="none" strike="noStrike" cap="none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</a:pPr>
            <a:r>
              <a:rPr lang="en-US" sz="5200" i="0" u="none" strike="noStrike" cap="none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5200" i="0" u="none" strike="noStrike" cap="none" err="1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Sprach</a:t>
            </a:r>
            <a:r>
              <a:rPr lang="en-US" sz="5200" i="0" u="none" strike="noStrike" cap="none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- 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</a:pPr>
            <a:r>
              <a:rPr lang="en-US" sz="5200" i="0" u="none" strike="noStrike" cap="none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5200" i="0" u="none" strike="noStrike" cap="none" err="1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Datensatz</a:t>
            </a:r>
            <a:r>
              <a:rPr lang="en-US" sz="5200" i="0" u="none" strike="noStrike" cap="none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14365705" y="2269516"/>
            <a:ext cx="4162927" cy="175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</a:pPr>
            <a:r>
              <a:rPr lang="en-US" sz="520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Schutz der </a:t>
            </a:r>
            <a:r>
              <a:rPr lang="en-US" sz="5200" err="1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Privatsphäre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9889969" y="2218219"/>
            <a:ext cx="3029424" cy="175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</a:pPr>
            <a:r>
              <a:rPr lang="en-US" sz="520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Mozilla’s Mission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19046687" y="5381300"/>
            <a:ext cx="4192547" cy="26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</a:pPr>
            <a:r>
              <a:rPr lang="en-US" sz="5200" i="0" u="none" strike="noStrike" cap="none" dirty="0" err="1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Bringt</a:t>
            </a:r>
            <a:r>
              <a:rPr lang="en-US" sz="5200" i="0" u="none" strike="noStrike" cap="none" dirty="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br>
              <a:rPr lang="en-US" sz="5200" i="0" u="none" strike="noStrike" cap="none" dirty="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</a:br>
            <a:r>
              <a:rPr lang="en-US" sz="5200" i="0" u="none" strike="noStrike" cap="none" dirty="0" err="1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Vielfalt</a:t>
            </a:r>
            <a:r>
              <a:rPr lang="en-US" sz="5200" i="0" u="none" strike="noStrike" cap="none" dirty="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 in die </a:t>
            </a:r>
            <a:r>
              <a:rPr lang="en-US" sz="5200" i="0" u="none" strike="noStrike" cap="none" dirty="0" err="1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Datenbanken</a:t>
            </a:r>
            <a:r>
              <a:rPr lang="en-US" sz="5200" i="0" u="none" strike="noStrike" cap="none" dirty="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  </a:t>
            </a:r>
            <a:endParaRPr lang="en-US" dirty="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11821922" y="5781900"/>
            <a:ext cx="6092700" cy="26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</a:pPr>
            <a:r>
              <a:rPr lang="en-US" sz="520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Eine </a:t>
            </a:r>
            <a:r>
              <a:rPr lang="en-US" sz="5200" err="1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starke</a:t>
            </a:r>
            <a:r>
              <a:rPr lang="en-US" sz="520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5200" err="1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globale</a:t>
            </a:r>
            <a:r>
              <a:rPr lang="en-US" sz="520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 Gemeinschaft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 r="58295"/>
          <a:stretch/>
        </p:blipFill>
        <p:spPr>
          <a:xfrm>
            <a:off x="592572" y="5381300"/>
            <a:ext cx="7332301" cy="84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975" y="431345"/>
            <a:ext cx="6349375" cy="1514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 descr="MZ_CommonVoice_editable_KN_BG_1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713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10121250" y="6110700"/>
            <a:ext cx="88293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Helvetica Neue"/>
              <a:buNone/>
            </a:pPr>
            <a:r>
              <a:rPr lang="en-US" sz="11250" err="1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Unterstützen</a:t>
            </a:r>
            <a:r>
              <a:rPr lang="en-US" sz="1125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!</a:t>
            </a:r>
            <a:endParaRPr sz="11250">
              <a:solidFill>
                <a:srgbClr val="FFFFFF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 descr="MZ_CommonVoice_grfx+deck_v2b_4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6928"/>
            <a:ext cx="243713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2265100" y="10858500"/>
            <a:ext cx="19841100" cy="20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FFFF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PC </a:t>
            </a:r>
            <a:r>
              <a:rPr lang="en-US" sz="9600" err="1">
                <a:solidFill>
                  <a:srgbClr val="FFFFFF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oder</a:t>
            </a:r>
            <a:r>
              <a:rPr lang="en-US" sz="9600">
                <a:solidFill>
                  <a:srgbClr val="FFFFFF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9600" err="1">
                <a:solidFill>
                  <a:srgbClr val="FFFFFF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mobil</a:t>
            </a:r>
            <a:endParaRPr sz="9600">
              <a:solidFill>
                <a:srgbClr val="FFFFFF"/>
              </a:solidFill>
              <a:highlight>
                <a:srgbClr val="FF6700"/>
              </a:highlight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1121325" y="704650"/>
            <a:ext cx="19841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err="1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Schritt</a:t>
            </a:r>
            <a:r>
              <a:rPr lang="en-US" sz="9600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 1. </a:t>
            </a:r>
            <a:r>
              <a:rPr lang="en-US" sz="9600" err="1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Geh</a:t>
            </a:r>
            <a:r>
              <a:rPr lang="en-US" sz="9600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 auf: </a:t>
            </a:r>
            <a:r>
              <a:rPr lang="en-US" sz="9600" i="1" err="1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voice.mozilla.org</a:t>
            </a:r>
            <a:endParaRPr sz="9600" i="1">
              <a:solidFill>
                <a:schemeClr val="lt1"/>
              </a:solidFill>
              <a:highlight>
                <a:srgbClr val="FF6700"/>
              </a:highlight>
              <a:latin typeface="Zilla Slab"/>
              <a:ea typeface="Zilla Slab"/>
              <a:cs typeface="Zilla Slab"/>
              <a:sym typeface="Zilla Slab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4450" y="2857513"/>
            <a:ext cx="8286750" cy="800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17"/>
          <p:cNvCxnSpPr/>
          <p:nvPr/>
        </p:nvCxnSpPr>
        <p:spPr>
          <a:xfrm rot="5400000">
            <a:off x="14315150" y="8201175"/>
            <a:ext cx="3010500" cy="1671900"/>
          </a:xfrm>
          <a:prstGeom prst="straightConnector1">
            <a:avLst/>
          </a:prstGeom>
          <a:noFill/>
          <a:ln w="114300" cap="flat" cmpd="sng">
            <a:solidFill>
              <a:srgbClr val="666666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07A8482C-5ED7-B744-9D53-D72FBB4C2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6348" y="2853150"/>
            <a:ext cx="15163800" cy="7327900"/>
          </a:xfrm>
          <a:prstGeom prst="rect">
            <a:avLst/>
          </a:prstGeom>
        </p:spPr>
      </p:pic>
      <p:cxnSp>
        <p:nvCxnSpPr>
          <p:cNvPr id="133" name="Google Shape;133;p17"/>
          <p:cNvCxnSpPr/>
          <p:nvPr/>
        </p:nvCxnSpPr>
        <p:spPr>
          <a:xfrm rot="5400000" flipH="1">
            <a:off x="7692650" y="8259300"/>
            <a:ext cx="3010500" cy="1671900"/>
          </a:xfrm>
          <a:prstGeom prst="straightConnector1">
            <a:avLst/>
          </a:prstGeom>
          <a:noFill/>
          <a:ln w="11430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 descr="MZ_CommonVoice_grfx+deck_v2b_4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713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1881800" y="7588975"/>
            <a:ext cx="19841100" cy="20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err="1">
                <a:solidFill>
                  <a:srgbClr val="FFFFFF"/>
                </a:solidFill>
                <a:highlight>
                  <a:srgbClr val="666666"/>
                </a:highlight>
                <a:latin typeface="Zilla Slab"/>
                <a:ea typeface="Zilla Slab"/>
                <a:cs typeface="Zilla Slab"/>
                <a:sym typeface="Zilla Slab"/>
              </a:rPr>
              <a:t>voice.mozilla.org</a:t>
            </a:r>
            <a:endParaRPr sz="9600" dirty="0">
              <a:solidFill>
                <a:srgbClr val="FFFFFF"/>
              </a:solidFill>
              <a:highlight>
                <a:srgbClr val="666666"/>
              </a:highlight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228600" y="649500"/>
            <a:ext cx="22534499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err="1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Schritt</a:t>
            </a:r>
            <a:r>
              <a:rPr lang="en-US" sz="9600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 2. </a:t>
            </a:r>
            <a:r>
              <a:rPr lang="en-US" sz="9600" err="1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Erstelle</a:t>
            </a:r>
            <a:r>
              <a:rPr lang="en-US" sz="9600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9600" err="1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einen</a:t>
            </a:r>
            <a:r>
              <a:rPr lang="en-US" sz="9600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9600" err="1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Benutzer</a:t>
            </a:r>
            <a:endParaRPr sz="9600">
              <a:solidFill>
                <a:schemeClr val="lt1"/>
              </a:solidFill>
              <a:highlight>
                <a:srgbClr val="FF6700"/>
              </a:highlight>
              <a:latin typeface="Zilla Slab"/>
              <a:ea typeface="Zilla Slab"/>
              <a:cs typeface="Zilla Slab"/>
              <a:sym typeface="Zilla Slab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08578C-DAAC-EB4F-AC88-224F41987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89" y="4299000"/>
            <a:ext cx="21222510" cy="3556000"/>
          </a:xfrm>
          <a:prstGeom prst="rect">
            <a:avLst/>
          </a:prstGeom>
        </p:spPr>
      </p:pic>
      <p:cxnSp>
        <p:nvCxnSpPr>
          <p:cNvPr id="143" name="Google Shape;143;p18"/>
          <p:cNvCxnSpPr>
            <a:cxnSpLocks/>
          </p:cNvCxnSpPr>
          <p:nvPr/>
        </p:nvCxnSpPr>
        <p:spPr>
          <a:xfrm>
            <a:off x="9591472" y="2500725"/>
            <a:ext cx="2859932" cy="2427081"/>
          </a:xfrm>
          <a:prstGeom prst="straightConnector1">
            <a:avLst/>
          </a:prstGeom>
          <a:noFill/>
          <a:ln w="11430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 descr="MZ_CommonVoice_grfx+deck_v2b_4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713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A664BEB-2FD6-CB47-A7D1-BA9E505E4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852" y="1885542"/>
            <a:ext cx="20804763" cy="9944915"/>
          </a:xfrm>
          <a:prstGeom prst="rect">
            <a:avLst/>
          </a:prstGeom>
        </p:spPr>
      </p:pic>
      <p:sp>
        <p:nvSpPr>
          <p:cNvPr id="150" name="Google Shape;150;p19"/>
          <p:cNvSpPr txBox="1"/>
          <p:nvPr/>
        </p:nvSpPr>
        <p:spPr>
          <a:xfrm>
            <a:off x="4014875" y="7524125"/>
            <a:ext cx="18619800" cy="4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err="1">
                <a:solidFill>
                  <a:srgbClr val="FFFFFF"/>
                </a:solidFill>
                <a:highlight>
                  <a:srgbClr val="A64D79"/>
                </a:highlight>
                <a:latin typeface="Zilla Slab"/>
                <a:ea typeface="Zilla Slab"/>
                <a:cs typeface="Zilla Slab"/>
                <a:sym typeface="Zilla Slab"/>
              </a:rPr>
              <a:t>Ziel</a:t>
            </a:r>
            <a:r>
              <a:rPr lang="en-US" sz="9600">
                <a:solidFill>
                  <a:srgbClr val="FFFFFF"/>
                </a:solidFill>
                <a:highlight>
                  <a:srgbClr val="A64D79"/>
                </a:highlight>
                <a:latin typeface="Zilla Slab"/>
                <a:ea typeface="Zilla Slab"/>
                <a:cs typeface="Zilla Slab"/>
                <a:sym typeface="Zilla Slab"/>
              </a:rPr>
              <a:t>: 15 </a:t>
            </a:r>
            <a:r>
              <a:rPr lang="en-US" sz="9600" err="1">
                <a:solidFill>
                  <a:srgbClr val="FFFFFF"/>
                </a:solidFill>
                <a:highlight>
                  <a:srgbClr val="A64D79"/>
                </a:highlight>
                <a:latin typeface="Zilla Slab"/>
                <a:ea typeface="Zilla Slab"/>
                <a:cs typeface="Zilla Slab"/>
                <a:sym typeface="Zilla Slab"/>
              </a:rPr>
              <a:t>Minuten</a:t>
            </a:r>
            <a:r>
              <a:rPr lang="en-US" sz="9600">
                <a:solidFill>
                  <a:srgbClr val="FFFFFF"/>
                </a:solidFill>
                <a:highlight>
                  <a:srgbClr val="A64D79"/>
                </a:highlight>
                <a:latin typeface="Zilla Slab"/>
                <a:ea typeface="Zilla Slab"/>
                <a:cs typeface="Zilla Slab"/>
                <a:sym typeface="Zilla Slab"/>
              </a:rPr>
              <a:t> (225 </a:t>
            </a:r>
            <a:r>
              <a:rPr lang="en-US" sz="9600" err="1">
                <a:solidFill>
                  <a:srgbClr val="FFFFFF"/>
                </a:solidFill>
                <a:highlight>
                  <a:srgbClr val="A64D79"/>
                </a:highlight>
                <a:latin typeface="Zilla Slab"/>
                <a:ea typeface="Zilla Slab"/>
                <a:cs typeface="Zilla Slab"/>
                <a:sym typeface="Zilla Slab"/>
              </a:rPr>
              <a:t>Aufnahmen</a:t>
            </a:r>
            <a:r>
              <a:rPr lang="en-US" sz="9600">
                <a:solidFill>
                  <a:srgbClr val="FFFFFF"/>
                </a:solidFill>
                <a:highlight>
                  <a:srgbClr val="A64D79"/>
                </a:highlight>
                <a:latin typeface="Zilla Slab"/>
                <a:ea typeface="Zilla Slab"/>
                <a:cs typeface="Zilla Slab"/>
                <a:sym typeface="Zilla Slab"/>
              </a:rPr>
              <a:t>) </a:t>
            </a:r>
            <a:br>
              <a:rPr lang="en-US" sz="9600">
                <a:solidFill>
                  <a:srgbClr val="FFFFFF"/>
                </a:solidFill>
                <a:highlight>
                  <a:srgbClr val="A64D79"/>
                </a:highlight>
                <a:latin typeface="Zilla Slab"/>
                <a:ea typeface="Zilla Slab"/>
                <a:cs typeface="Zilla Slab"/>
                <a:sym typeface="Zilla Slab"/>
              </a:rPr>
            </a:br>
            <a:r>
              <a:rPr lang="en-US" sz="9600">
                <a:solidFill>
                  <a:srgbClr val="FFFFFF"/>
                </a:solidFill>
                <a:highlight>
                  <a:srgbClr val="A64D79"/>
                </a:highlight>
                <a:latin typeface="Zilla Slab"/>
                <a:ea typeface="Zilla Slab"/>
                <a:cs typeface="Zilla Slab"/>
                <a:sym typeface="Zilla Slab"/>
              </a:rPr>
              <a:t>pro Person</a:t>
            </a:r>
            <a:endParaRPr sz="9600">
              <a:solidFill>
                <a:srgbClr val="FFFFFF"/>
              </a:solidFill>
              <a:highlight>
                <a:srgbClr val="A64D79"/>
              </a:highlight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0" y="609600"/>
            <a:ext cx="2356866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err="1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Schritt</a:t>
            </a:r>
            <a:r>
              <a:rPr lang="en-US" sz="9600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 3. </a:t>
            </a:r>
            <a:r>
              <a:rPr lang="en-US" sz="9600" err="1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Spende</a:t>
            </a:r>
            <a:r>
              <a:rPr lang="en-US" sz="9600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9600" err="1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deine</a:t>
            </a:r>
            <a:r>
              <a:rPr lang="en-US" sz="9600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9600" err="1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Stimme</a:t>
            </a:r>
            <a:r>
              <a:rPr lang="en-US" sz="9600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!</a:t>
            </a:r>
            <a:endParaRPr sz="9600">
              <a:solidFill>
                <a:schemeClr val="lt1"/>
              </a:solidFill>
              <a:highlight>
                <a:srgbClr val="FF6700"/>
              </a:highlight>
              <a:latin typeface="Zilla Slab"/>
              <a:ea typeface="Zilla Slab"/>
              <a:cs typeface="Zilla Slab"/>
              <a:sym typeface="Zilla Slab"/>
            </a:endParaRPr>
          </a:p>
        </p:txBody>
      </p:sp>
      <p:cxnSp>
        <p:nvCxnSpPr>
          <p:cNvPr id="8" name="Google Shape;143;p18">
            <a:extLst>
              <a:ext uri="{FF2B5EF4-FFF2-40B4-BE49-F238E27FC236}">
                <a16:creationId xmlns:a16="http://schemas.microsoft.com/office/drawing/2014/main" id="{40762202-BB89-B84E-9950-37D6CF2F59CB}"/>
              </a:ext>
            </a:extLst>
          </p:cNvPr>
          <p:cNvCxnSpPr>
            <a:cxnSpLocks/>
          </p:cNvCxnSpPr>
          <p:nvPr/>
        </p:nvCxnSpPr>
        <p:spPr>
          <a:xfrm flipH="1">
            <a:off x="8988357" y="2372299"/>
            <a:ext cx="758758" cy="1846901"/>
          </a:xfrm>
          <a:prstGeom prst="straightConnector1">
            <a:avLst/>
          </a:prstGeom>
          <a:noFill/>
          <a:ln w="11430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0" descr="MZ_CommonVoice_grfx+deck_v2b_4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713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E56681-1E27-D840-BDD1-620D0D944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847" y="2631699"/>
            <a:ext cx="20493476" cy="9796117"/>
          </a:xfrm>
          <a:prstGeom prst="rect">
            <a:avLst/>
          </a:prstGeom>
        </p:spPr>
      </p:pic>
      <p:sp>
        <p:nvSpPr>
          <p:cNvPr id="158" name="Google Shape;158;p20"/>
          <p:cNvSpPr txBox="1"/>
          <p:nvPr/>
        </p:nvSpPr>
        <p:spPr>
          <a:xfrm>
            <a:off x="8324444" y="9133786"/>
            <a:ext cx="14052075" cy="284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err="1">
                <a:solidFill>
                  <a:srgbClr val="FFFFFF"/>
                </a:solidFill>
                <a:highlight>
                  <a:srgbClr val="3D85C6"/>
                </a:highlight>
                <a:latin typeface="Zilla Slab"/>
                <a:ea typeface="Zilla Slab"/>
                <a:cs typeface="Zilla Slab"/>
                <a:sym typeface="Zilla Slab"/>
              </a:rPr>
              <a:t>Ziel</a:t>
            </a:r>
            <a:r>
              <a:rPr lang="en-US" sz="9600" dirty="0">
                <a:solidFill>
                  <a:srgbClr val="FFFFFF"/>
                </a:solidFill>
                <a:highlight>
                  <a:srgbClr val="3D85C6"/>
                </a:highlight>
                <a:latin typeface="Zilla Slab"/>
                <a:ea typeface="Zilla Slab"/>
                <a:cs typeface="Zilla Slab"/>
                <a:sym typeface="Zilla Slab"/>
              </a:rPr>
              <a:t>: 450+ </a:t>
            </a:r>
            <a:r>
              <a:rPr lang="en-US" sz="9600" dirty="0" err="1">
                <a:solidFill>
                  <a:srgbClr val="FFFFFF"/>
                </a:solidFill>
                <a:highlight>
                  <a:srgbClr val="3D85C6"/>
                </a:highlight>
                <a:latin typeface="Zilla Slab"/>
                <a:ea typeface="Zilla Slab"/>
                <a:cs typeface="Zilla Slab"/>
                <a:sym typeface="Zilla Slab"/>
              </a:rPr>
              <a:t>Bestätigungen</a:t>
            </a:r>
            <a:br>
              <a:rPr lang="en-US" sz="9600" dirty="0">
                <a:solidFill>
                  <a:srgbClr val="FFFFFF"/>
                </a:solidFill>
                <a:highlight>
                  <a:srgbClr val="3D85C6"/>
                </a:highlight>
                <a:latin typeface="Zilla Slab"/>
                <a:ea typeface="Zilla Slab"/>
                <a:cs typeface="Zilla Slab"/>
                <a:sym typeface="Zilla Slab"/>
              </a:rPr>
            </a:br>
            <a:r>
              <a:rPr lang="en-US" sz="9600" dirty="0">
                <a:solidFill>
                  <a:srgbClr val="FFFFFF"/>
                </a:solidFill>
                <a:highlight>
                  <a:srgbClr val="3D85C6"/>
                </a:highlight>
                <a:latin typeface="Zilla Slab"/>
                <a:ea typeface="Zilla Slab"/>
                <a:cs typeface="Zilla Slab"/>
                <a:sym typeface="Zilla Slab"/>
              </a:rPr>
              <a:t>pro Person</a:t>
            </a:r>
            <a:endParaRPr sz="9600" dirty="0">
              <a:solidFill>
                <a:srgbClr val="FFFFFF"/>
              </a:solidFill>
              <a:highlight>
                <a:srgbClr val="3D85C6"/>
              </a:highlight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0" y="609600"/>
            <a:ext cx="1849374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err="1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Schritt</a:t>
            </a:r>
            <a:r>
              <a:rPr lang="en-US" sz="9600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 4. </a:t>
            </a:r>
            <a:r>
              <a:rPr lang="en-US" sz="9600" err="1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Überprüfe</a:t>
            </a:r>
            <a:r>
              <a:rPr lang="en-US" sz="9600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9600" err="1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Stimmen</a:t>
            </a:r>
            <a:r>
              <a:rPr lang="en-US" sz="9600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!</a:t>
            </a:r>
            <a:endParaRPr sz="9600">
              <a:solidFill>
                <a:schemeClr val="lt1"/>
              </a:solidFill>
              <a:highlight>
                <a:srgbClr val="FF6700"/>
              </a:highlight>
              <a:latin typeface="Zilla Slab"/>
              <a:ea typeface="Zilla Slab"/>
              <a:cs typeface="Zilla Slab"/>
              <a:sym typeface="Zilla Slab"/>
            </a:endParaRPr>
          </a:p>
        </p:txBody>
      </p:sp>
      <p:cxnSp>
        <p:nvCxnSpPr>
          <p:cNvPr id="8" name="Google Shape;143;p18">
            <a:extLst>
              <a:ext uri="{FF2B5EF4-FFF2-40B4-BE49-F238E27FC236}">
                <a16:creationId xmlns:a16="http://schemas.microsoft.com/office/drawing/2014/main" id="{C0C85157-7C4F-9343-9CBF-5EFE26B85D80}"/>
              </a:ext>
            </a:extLst>
          </p:cNvPr>
          <p:cNvCxnSpPr>
            <a:cxnSpLocks/>
          </p:cNvCxnSpPr>
          <p:nvPr/>
        </p:nvCxnSpPr>
        <p:spPr>
          <a:xfrm>
            <a:off x="11601585" y="2484643"/>
            <a:ext cx="2620253" cy="2396971"/>
          </a:xfrm>
          <a:prstGeom prst="straightConnector1">
            <a:avLst/>
          </a:prstGeom>
          <a:noFill/>
          <a:ln w="11430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1" descr="MZ_CommonVoice_grfx+deck_v2b_4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713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1881800" y="7588975"/>
            <a:ext cx="19841100" cy="20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FFFF"/>
                </a:solidFill>
                <a:highlight>
                  <a:srgbClr val="666666"/>
                </a:highlight>
                <a:latin typeface="Zilla Slab"/>
                <a:ea typeface="Zilla Slab"/>
                <a:cs typeface="Zilla Slab"/>
                <a:sym typeface="Zilla Slab"/>
              </a:rPr>
              <a:t>voice.mozilla.org</a:t>
            </a:r>
            <a:endParaRPr sz="9600">
              <a:solidFill>
                <a:srgbClr val="FFFFFF"/>
              </a:solidFill>
              <a:highlight>
                <a:srgbClr val="666666"/>
              </a:highlight>
              <a:latin typeface="Zilla Slab"/>
              <a:ea typeface="Zilla Slab"/>
              <a:cs typeface="Zilla Slab"/>
              <a:sym typeface="Zilla Slab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574" y="2149500"/>
            <a:ext cx="21668151" cy="99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7267073" y="649500"/>
            <a:ext cx="16009279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err="1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Schritt</a:t>
            </a:r>
            <a:r>
              <a:rPr lang="en-US" sz="9600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 5. </a:t>
            </a:r>
            <a:r>
              <a:rPr lang="en-US" sz="9600" err="1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Beobachte</a:t>
            </a:r>
            <a:r>
              <a:rPr lang="en-US" sz="9600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9600" err="1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deinen</a:t>
            </a:r>
            <a:r>
              <a:rPr lang="en-US" sz="9600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9600" err="1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Fortschritt</a:t>
            </a:r>
            <a:endParaRPr sz="9600">
              <a:solidFill>
                <a:schemeClr val="lt1"/>
              </a:solidFill>
              <a:highlight>
                <a:srgbClr val="FF6700"/>
              </a:highlight>
              <a:latin typeface="Zilla Slab"/>
              <a:ea typeface="Zilla Slab"/>
              <a:cs typeface="Zilla Slab"/>
              <a:sym typeface="Zilla Slab"/>
            </a:endParaRPr>
          </a:p>
        </p:txBody>
      </p:sp>
      <p:cxnSp>
        <p:nvCxnSpPr>
          <p:cNvPr id="169" name="Google Shape;169;p21"/>
          <p:cNvCxnSpPr/>
          <p:nvPr/>
        </p:nvCxnSpPr>
        <p:spPr>
          <a:xfrm flipH="1">
            <a:off x="8926825" y="2485450"/>
            <a:ext cx="2953200" cy="1577100"/>
          </a:xfrm>
          <a:prstGeom prst="straightConnector1">
            <a:avLst/>
          </a:prstGeom>
          <a:noFill/>
          <a:ln w="11430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2" descr="MZ_CommonVoice_grfx+deck_v2b_4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713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 rotWithShape="1">
          <a:blip r:embed="rId4">
            <a:alphaModFix/>
          </a:blip>
          <a:srcRect l="1845"/>
          <a:stretch/>
        </p:blipFill>
        <p:spPr>
          <a:xfrm>
            <a:off x="2121725" y="2257425"/>
            <a:ext cx="20512852" cy="92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1881800" y="7588975"/>
            <a:ext cx="19841100" cy="20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FFFF"/>
                </a:solidFill>
                <a:highlight>
                  <a:srgbClr val="666666"/>
                </a:highlight>
                <a:latin typeface="Zilla Slab"/>
                <a:ea typeface="Zilla Slab"/>
                <a:cs typeface="Zilla Slab"/>
                <a:sym typeface="Zilla Slab"/>
              </a:rPr>
              <a:t>voice.mozilla.org</a:t>
            </a:r>
            <a:endParaRPr sz="9600">
              <a:solidFill>
                <a:srgbClr val="FFFFFF"/>
              </a:solidFill>
              <a:highlight>
                <a:srgbClr val="666666"/>
              </a:highlight>
              <a:latin typeface="Zilla Slab"/>
              <a:ea typeface="Zilla Slab"/>
              <a:cs typeface="Zilla Slab"/>
              <a:sym typeface="Zilla Slab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4948" y="1888525"/>
            <a:ext cx="21668151" cy="99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 rotWithShape="1">
          <a:blip r:embed="rId6">
            <a:alphaModFix/>
          </a:blip>
          <a:srcRect r="54229"/>
          <a:stretch/>
        </p:blipFill>
        <p:spPr>
          <a:xfrm>
            <a:off x="0" y="6451225"/>
            <a:ext cx="7397399" cy="781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/>
          <p:nvPr/>
        </p:nvSpPr>
        <p:spPr>
          <a:xfrm>
            <a:off x="688124" y="7407850"/>
            <a:ext cx="29775834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err="1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Feiere</a:t>
            </a:r>
            <a:r>
              <a:rPr lang="en-US" sz="9600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9600" err="1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deine</a:t>
            </a:r>
            <a:r>
              <a:rPr lang="en-US" sz="9600">
                <a:solidFill>
                  <a:schemeClr val="lt1"/>
                </a:solidFill>
                <a:highlight>
                  <a:srgbClr val="FF6700"/>
                </a:highlight>
                <a:latin typeface="Zilla Slab"/>
                <a:ea typeface="Zilla Slab"/>
                <a:cs typeface="Zilla Slab"/>
                <a:sym typeface="Zilla Slab"/>
              </a:rPr>
              <a:t> Arbeit!</a:t>
            </a:r>
            <a:endParaRPr sz="9600">
              <a:solidFill>
                <a:schemeClr val="lt1"/>
              </a:solidFill>
              <a:highlight>
                <a:srgbClr val="FF6700"/>
              </a:highlight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6309425" y="4300825"/>
            <a:ext cx="2456100" cy="110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225</a:t>
            </a:r>
            <a:endParaRPr sz="9000" b="1">
              <a:solidFill>
                <a:srgbClr val="E0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10054875" y="4300825"/>
            <a:ext cx="2456100" cy="110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93C47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450</a:t>
            </a:r>
            <a:endParaRPr sz="9000" b="1">
              <a:solidFill>
                <a:srgbClr val="93C47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MZ_CommonVoice_editable_KN_BG_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713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/>
        </p:nvSpPr>
        <p:spPr>
          <a:xfrm>
            <a:off x="498800" y="3394100"/>
            <a:ext cx="6856200" cy="17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</a:pPr>
            <a:r>
              <a:rPr lang="en-US" sz="6600" b="1" dirty="0">
                <a:latin typeface="Zilla Slab"/>
                <a:ea typeface="Zilla Slab"/>
                <a:cs typeface="Zilla Slab"/>
                <a:sym typeface="Zilla Slab"/>
              </a:rPr>
              <a:t>Agenda</a:t>
            </a:r>
            <a:r>
              <a:rPr lang="en-US" sz="6600" dirty="0">
                <a:latin typeface="Zilla Slab"/>
                <a:ea typeface="Zilla Slab"/>
                <a:cs typeface="Zilla Slab"/>
                <a:sym typeface="Zilla Slab"/>
              </a:rPr>
              <a:t>:</a:t>
            </a:r>
            <a:r>
              <a:rPr lang="en-US" sz="6600" i="0" u="none" strike="noStrike" cap="none" dirty="0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    </a:t>
            </a:r>
            <a:endParaRPr sz="6600" i="0" u="none" strike="noStrike" cap="none" dirty="0">
              <a:solidFill>
                <a:srgbClr val="000000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</a:pPr>
            <a:endParaRPr sz="6600" dirty="0">
              <a:latin typeface="Zilla Slab"/>
              <a:ea typeface="Zilla Slab"/>
              <a:cs typeface="Zilla Slab"/>
              <a:sym typeface="Zilla Sla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</a:pPr>
            <a:endParaRPr dirty="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4" name="Google Shape;24;p4"/>
          <p:cNvSpPr txBox="1"/>
          <p:nvPr/>
        </p:nvSpPr>
        <p:spPr>
          <a:xfrm>
            <a:off x="372750" y="5684750"/>
            <a:ext cx="7106100" cy="17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</a:pPr>
            <a:r>
              <a:rPr lang="en-US" sz="5400" dirty="0" err="1">
                <a:latin typeface="Zilla Slab"/>
                <a:ea typeface="Zilla Slab"/>
                <a:cs typeface="Zilla Slab"/>
                <a:sym typeface="Zilla Slab"/>
              </a:rPr>
              <a:t>Einführung</a:t>
            </a:r>
            <a:endParaRPr sz="5400" i="0" u="none" strike="noStrike" cap="none" dirty="0">
              <a:solidFill>
                <a:srgbClr val="000000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</a:pPr>
            <a:endParaRPr sz="6600" dirty="0">
              <a:latin typeface="Zilla Slab"/>
              <a:ea typeface="Zilla Slab"/>
              <a:cs typeface="Zilla Slab"/>
              <a:sym typeface="Zilla Sla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</a:pPr>
            <a:endParaRPr dirty="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5" name="Google Shape;25;p4"/>
          <p:cNvSpPr txBox="1"/>
          <p:nvPr/>
        </p:nvSpPr>
        <p:spPr>
          <a:xfrm>
            <a:off x="-1089498" y="6860300"/>
            <a:ext cx="8568348" cy="17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</a:pPr>
            <a:r>
              <a:rPr lang="de-DE" sz="5400" i="0" u="none" strike="noStrike" cap="non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Freie </a:t>
            </a:r>
            <a:r>
              <a:rPr lang="de-DE" sz="5400">
                <a:latin typeface="Zilla Slab"/>
                <a:ea typeface="Zilla Slab"/>
                <a:cs typeface="Zilla Slab"/>
                <a:sym typeface="Zilla Slab"/>
              </a:rPr>
              <a:t>Spracherkennung</a:t>
            </a:r>
            <a:endParaRPr sz="5400" i="0" u="none" strike="noStrike" cap="none">
              <a:solidFill>
                <a:srgbClr val="000000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</a:pPr>
            <a:endParaRPr sz="5400">
              <a:latin typeface="Zilla Slab"/>
              <a:ea typeface="Zilla Slab"/>
              <a:cs typeface="Zilla Slab"/>
              <a:sym typeface="Zilla Sla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</a:pPr>
            <a:endParaRPr sz="54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6" name="Google Shape;26;p4"/>
          <p:cNvSpPr txBox="1"/>
          <p:nvPr/>
        </p:nvSpPr>
        <p:spPr>
          <a:xfrm>
            <a:off x="679850" y="7927100"/>
            <a:ext cx="6856200" cy="17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</a:pPr>
            <a:r>
              <a:rPr lang="en-US" sz="5400">
                <a:latin typeface="Zilla Slab"/>
                <a:ea typeface="Zilla Slab"/>
                <a:cs typeface="Zilla Slab"/>
                <a:sym typeface="Zilla Slab"/>
              </a:rPr>
              <a:t>Common Voice</a:t>
            </a:r>
            <a:endParaRPr sz="5400" i="0" u="none" strike="noStrike" cap="none">
              <a:solidFill>
                <a:srgbClr val="000000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</a:pPr>
            <a:endParaRPr sz="5400">
              <a:latin typeface="Zilla Slab"/>
              <a:ea typeface="Zilla Slab"/>
              <a:cs typeface="Zilla Slab"/>
              <a:sym typeface="Zilla Sla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</a:pPr>
            <a:endParaRPr sz="54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7" name="Google Shape;27;p4"/>
          <p:cNvSpPr txBox="1"/>
          <p:nvPr/>
        </p:nvSpPr>
        <p:spPr>
          <a:xfrm>
            <a:off x="756050" y="9070100"/>
            <a:ext cx="6856200" cy="17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</a:pPr>
            <a:r>
              <a:rPr lang="en-US" sz="5400" err="1">
                <a:latin typeface="Zilla Slab"/>
                <a:ea typeface="Zilla Slab"/>
                <a:cs typeface="Zilla Slab"/>
                <a:sym typeface="Zilla Slab"/>
              </a:rPr>
              <a:t>Mitmachen</a:t>
            </a:r>
            <a:endParaRPr sz="5400" i="0" u="none" strike="noStrike" cap="none">
              <a:solidFill>
                <a:srgbClr val="000000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</a:pPr>
            <a:endParaRPr sz="6600">
              <a:latin typeface="Zilla Slab"/>
              <a:ea typeface="Zilla Slab"/>
              <a:cs typeface="Zilla Slab"/>
              <a:sym typeface="Zilla Sla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</a:pP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/>
          <p:nvPr/>
        </p:nvSpPr>
        <p:spPr>
          <a:xfrm>
            <a:off x="1015275" y="5765450"/>
            <a:ext cx="1019700" cy="953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3"/>
          <p:cNvSpPr/>
          <p:nvPr/>
        </p:nvSpPr>
        <p:spPr>
          <a:xfrm>
            <a:off x="0" y="-76200"/>
            <a:ext cx="25546800" cy="2106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3"/>
          <p:cNvSpPr txBox="1"/>
          <p:nvPr/>
        </p:nvSpPr>
        <p:spPr>
          <a:xfrm>
            <a:off x="1116325" y="1506325"/>
            <a:ext cx="18907800" cy="20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u="sng" err="1">
                <a:latin typeface="Zilla Slab"/>
                <a:ea typeface="Zilla Slab"/>
                <a:cs typeface="Zilla Slab"/>
                <a:sym typeface="Zilla Slab"/>
              </a:rPr>
              <a:t>Vielen</a:t>
            </a:r>
            <a:r>
              <a:rPr lang="en-US" sz="10000" u="sng">
                <a:latin typeface="Zilla Slab"/>
                <a:ea typeface="Zilla Slab"/>
                <a:cs typeface="Zilla Slab"/>
                <a:sym typeface="Zilla Slab"/>
              </a:rPr>
              <a:t> Dank!</a:t>
            </a:r>
            <a:endParaRPr sz="72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13160500" y="9691175"/>
            <a:ext cx="2456100" cy="110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93C47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450</a:t>
            </a:r>
            <a:endParaRPr sz="9000" b="1">
              <a:solidFill>
                <a:srgbClr val="93C47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 rotWithShape="1">
          <a:blip r:embed="rId3">
            <a:alphaModFix/>
          </a:blip>
          <a:srcRect l="2827"/>
          <a:stretch/>
        </p:blipFill>
        <p:spPr>
          <a:xfrm>
            <a:off x="11352600" y="2687700"/>
            <a:ext cx="13284225" cy="1089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850" y="3995625"/>
            <a:ext cx="1410250" cy="14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/>
        </p:nvSpPr>
        <p:spPr>
          <a:xfrm>
            <a:off x="2136100" y="4134338"/>
            <a:ext cx="73401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#</a:t>
            </a:r>
            <a:r>
              <a:rPr lang="en-US" sz="480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CommonVoice</a:t>
            </a:r>
            <a:endParaRPr sz="4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2382700" y="5738425"/>
            <a:ext cx="8473500" cy="3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Mehr</a:t>
            </a:r>
            <a:r>
              <a:rPr lang="en-US" sz="4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4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Möglichkeiten</a:t>
            </a:r>
            <a:r>
              <a:rPr lang="en-US" sz="4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4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bei</a:t>
            </a:r>
            <a:r>
              <a:rPr lang="en-US" sz="4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Mozilla </a:t>
            </a:r>
            <a:r>
              <a:rPr lang="en-US" sz="4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mitzumachen</a:t>
            </a:r>
            <a:r>
              <a:rPr lang="en-US" sz="4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US" sz="4800" b="1" u="sng" dirty="0" err="1">
                <a:latin typeface="Helvetica Neue"/>
                <a:ea typeface="Helvetica Neue"/>
                <a:cs typeface="Helvetica Neue"/>
                <a:sym typeface="Helvetica Neue"/>
              </a:rPr>
              <a:t>activate.mozilla.community</a:t>
            </a:r>
            <a:r>
              <a:rPr lang="en-US" sz="4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48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4" name="Google Shape;194;p23"/>
          <p:cNvPicPr preferRelativeResize="0"/>
          <p:nvPr/>
        </p:nvPicPr>
        <p:blipFill rotWithShape="1">
          <a:blip r:embed="rId5">
            <a:alphaModFix/>
          </a:blip>
          <a:srcRect r="88443" b="44149"/>
          <a:stretch/>
        </p:blipFill>
        <p:spPr>
          <a:xfrm>
            <a:off x="1268729" y="5841650"/>
            <a:ext cx="566301" cy="9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92;p23">
            <a:extLst>
              <a:ext uri="{FF2B5EF4-FFF2-40B4-BE49-F238E27FC236}">
                <a16:creationId xmlns:a16="http://schemas.microsoft.com/office/drawing/2014/main" id="{7881D93F-2453-7D42-A65C-25A614723234}"/>
              </a:ext>
            </a:extLst>
          </p:cNvPr>
          <p:cNvSpPr txBox="1"/>
          <p:nvPr/>
        </p:nvSpPr>
        <p:spPr>
          <a:xfrm>
            <a:off x="2382700" y="11320940"/>
            <a:ext cx="73401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800" b="1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voice.mozilla.org</a:t>
            </a:r>
            <a:r>
              <a:rPr lang="en-US" sz="4800" b="1">
                <a:latin typeface="Helvetica Neue Light"/>
                <a:ea typeface="Helvetica Neue Light"/>
                <a:cs typeface="Helvetica Neue Light"/>
                <a:sym typeface="Helvetica Neue Light"/>
              </a:rPr>
              <a:t>/de</a:t>
            </a:r>
            <a:endParaRPr sz="4800" b="1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 descr="MZ_CommonVoice_editable_KN_BG_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713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/>
        </p:nvSpPr>
        <p:spPr>
          <a:xfrm>
            <a:off x="8920003" y="6115076"/>
            <a:ext cx="9240668" cy="182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Helvetica Neue"/>
              <a:buNone/>
            </a:pPr>
            <a:r>
              <a:rPr lang="en-US" sz="11250" b="1" i="0" u="none" strike="noStrike" cap="none" dirty="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11250" i="0" u="none" strike="noStrike" cap="none" dirty="0" err="1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Einführung</a:t>
            </a:r>
            <a:r>
              <a:rPr lang="en-US" sz="11250" b="1" i="0" u="none" strike="noStrike" cap="none" dirty="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endParaRPr dirty="0"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0" y="-76200"/>
            <a:ext cx="25546800" cy="2106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/>
          <p:nvPr/>
        </p:nvSpPr>
        <p:spPr>
          <a:xfrm>
            <a:off x="1059000" y="1420300"/>
            <a:ext cx="18907800" cy="20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u="sng" dirty="0" err="1">
                <a:latin typeface="Zilla Slab"/>
                <a:ea typeface="Zilla Slab"/>
                <a:cs typeface="Zilla Slab"/>
                <a:sym typeface="Zilla Slab"/>
              </a:rPr>
              <a:t>Willkommen</a:t>
            </a:r>
            <a:r>
              <a:rPr lang="en-US" sz="10000" u="sng" dirty="0">
                <a:latin typeface="Zilla Slab"/>
                <a:ea typeface="Zilla Slab"/>
                <a:cs typeface="Zilla Slab"/>
                <a:sym typeface="Zilla Slab"/>
              </a:rPr>
              <a:t>!</a:t>
            </a:r>
            <a:endParaRPr sz="10000" u="sng" dirty="0"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latin typeface="Zilla Slab"/>
              <a:ea typeface="Zilla Slab"/>
              <a:cs typeface="Zilla Slab"/>
              <a:sym typeface="Zilla Slab"/>
            </a:endParaRPr>
          </a:p>
          <a:p>
            <a:pPr marL="1143000" lvl="0" indent="-11430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de-DE" sz="7200" dirty="0">
                <a:latin typeface="Zilla Slab"/>
                <a:ea typeface="Zilla Slab"/>
                <a:cs typeface="Zilla Slab"/>
                <a:sym typeface="Zilla Slab"/>
              </a:rPr>
              <a:t>Einführung</a:t>
            </a:r>
          </a:p>
          <a:p>
            <a:pPr marL="1143000" lvl="0" indent="-11430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de-DE" sz="7200" dirty="0">
                <a:latin typeface="Zilla Slab"/>
                <a:ea typeface="Zilla Slab"/>
                <a:cs typeface="Zilla Slab"/>
                <a:sym typeface="Zilla Slab"/>
              </a:rPr>
              <a:t>Warum </a:t>
            </a:r>
            <a:r>
              <a:rPr lang="de-DE" sz="7200">
                <a:latin typeface="Zilla Slab"/>
                <a:ea typeface="Zilla Slab"/>
                <a:cs typeface="Zilla Slab"/>
                <a:sym typeface="Zilla Slab"/>
              </a:rPr>
              <a:t>freie Spracherkennung?</a:t>
            </a:r>
            <a:endParaRPr lang="de-DE" sz="7200" dirty="0">
              <a:latin typeface="Zilla Slab"/>
              <a:ea typeface="Zilla Slab"/>
              <a:cs typeface="Zilla Slab"/>
              <a:sym typeface="Zilla Slab"/>
            </a:endParaRPr>
          </a:p>
          <a:p>
            <a:pPr marL="1143000" lvl="0" indent="-11430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de-DE" sz="7200" dirty="0">
                <a:latin typeface="Zilla Slab"/>
                <a:ea typeface="Zilla Slab"/>
                <a:cs typeface="Zilla Slab"/>
                <a:sym typeface="Zilla Slab"/>
              </a:rPr>
              <a:t>Common Voice</a:t>
            </a:r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 l="10163" t="11580" r="43126" b="48608"/>
          <a:stretch/>
        </p:blipFill>
        <p:spPr>
          <a:xfrm>
            <a:off x="6486025" y="8515625"/>
            <a:ext cx="10121250" cy="39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/>
        </p:nvSpPr>
        <p:spPr>
          <a:xfrm>
            <a:off x="9415050" y="9691175"/>
            <a:ext cx="2456100" cy="110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225</a:t>
            </a:r>
            <a:endParaRPr sz="9000" b="1">
              <a:solidFill>
                <a:srgbClr val="E0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" name="Google Shape;42;p6"/>
          <p:cNvSpPr txBox="1"/>
          <p:nvPr/>
        </p:nvSpPr>
        <p:spPr>
          <a:xfrm>
            <a:off x="13160500" y="9691175"/>
            <a:ext cx="2456100" cy="110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93C47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450</a:t>
            </a:r>
            <a:endParaRPr sz="9000" b="1">
              <a:solidFill>
                <a:srgbClr val="93C47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8" descr="MZ_CommonVoice_editable_KN_BG_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713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/>
        </p:nvSpPr>
        <p:spPr>
          <a:xfrm>
            <a:off x="6326659" y="6115075"/>
            <a:ext cx="15362616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Helvetica Neue"/>
              <a:buNone/>
            </a:pPr>
            <a:r>
              <a:rPr lang="en-US" sz="8000" err="1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Warum</a:t>
            </a:r>
            <a:r>
              <a:rPr lang="en-US" sz="800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8000" err="1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freie</a:t>
            </a:r>
            <a:r>
              <a:rPr lang="en-US" sz="800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8000" err="1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Spracherkennung</a:t>
            </a:r>
            <a:r>
              <a:rPr lang="en-US" sz="800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?</a:t>
            </a:r>
            <a:r>
              <a:rPr lang="en-US" sz="8000" i="0" u="none" strike="noStrike" cap="none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endParaRPr sz="8000"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 descr="MZ_CommonVoice_editable_KN_BG_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713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 descr="MZ_CommonVoice_editable_KN_BG_1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713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/>
        </p:nvSpPr>
        <p:spPr>
          <a:xfrm>
            <a:off x="2464939" y="1955826"/>
            <a:ext cx="6662686" cy="132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8000"/>
              <a:buFont typeface="Helvetica Neue"/>
              <a:buNone/>
            </a:pPr>
            <a:r>
              <a:rPr lang="en-US" sz="8000" b="1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8000" b="1" i="0" u="none" strike="noStrike" cap="none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Polypolisten</a:t>
            </a:r>
            <a:r>
              <a:rPr lang="en-US" sz="8000" b="1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24371303" cy="1218565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/>
          <p:nvPr/>
        </p:nvSpPr>
        <p:spPr>
          <a:xfrm>
            <a:off x="1110100" y="1447800"/>
            <a:ext cx="12754800" cy="2623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/>
          <p:nvPr/>
        </p:nvSpPr>
        <p:spPr>
          <a:xfrm>
            <a:off x="975462" y="716729"/>
            <a:ext cx="113424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</a:pPr>
            <a:r>
              <a:rPr lang="en-US" sz="6600" i="0" u="none" strike="noStrike" cap="none">
                <a:solidFill>
                  <a:srgbClr val="FFFFFF"/>
                </a:solidFill>
                <a:highlight>
                  <a:srgbClr val="666666"/>
                </a:highlight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6600" i="0" u="none" strike="noStrike" cap="none" err="1">
                <a:solidFill>
                  <a:srgbClr val="FFFFFF"/>
                </a:solidFill>
                <a:highlight>
                  <a:srgbClr val="666666"/>
                </a:highlight>
                <a:latin typeface="Zilla Slab"/>
                <a:ea typeface="Zilla Slab"/>
                <a:cs typeface="Zilla Slab"/>
                <a:sym typeface="Zilla Slab"/>
              </a:rPr>
              <a:t>Spracherkennung</a:t>
            </a:r>
            <a:endParaRPr>
              <a:solidFill>
                <a:srgbClr val="FFFFFF"/>
              </a:solidFill>
              <a:highlight>
                <a:srgbClr val="666666"/>
              </a:highlight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78" name="Google Shape;78;p11"/>
          <p:cNvSpPr txBox="1"/>
          <p:nvPr/>
        </p:nvSpPr>
        <p:spPr>
          <a:xfrm>
            <a:off x="3984947" y="1825439"/>
            <a:ext cx="6437100" cy="27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65962"/>
              </a:buClr>
              <a:buSzPts val="8000"/>
              <a:buFont typeface="Helvetica Neue"/>
              <a:buNone/>
            </a:pPr>
            <a:r>
              <a:rPr lang="en-US" sz="8000" b="1" i="0" u="none" strike="noStrike" cap="none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8000" b="1" i="0" u="none" strike="noStrike" cap="none" err="1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Zutaten</a:t>
            </a:r>
            <a:r>
              <a:rPr lang="en-US" sz="8000" b="1" i="0" u="none" strike="noStrike" cap="none">
                <a:solidFill>
                  <a:srgbClr val="565962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2" descr="MZ_CommonVoice_editable_KN_BG_1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713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/>
          <p:nvPr/>
        </p:nvSpPr>
        <p:spPr>
          <a:xfrm>
            <a:off x="8919999" y="6115075"/>
            <a:ext cx="107859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Helvetica Neue"/>
              <a:buNone/>
            </a:pPr>
            <a:r>
              <a:rPr lang="en-US" sz="1125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Common Voice</a:t>
            </a:r>
            <a:endParaRPr/>
          </a:p>
        </p:txBody>
      </p:sp>
      <p:pic>
        <p:nvPicPr>
          <p:cNvPr id="85" name="Google Shape;85;p12" descr="MZ_CommonVoice_editable_KN_BG_9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243713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/>
          <p:nvPr/>
        </p:nvSpPr>
        <p:spPr>
          <a:xfrm>
            <a:off x="8919999" y="6115075"/>
            <a:ext cx="11092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0"/>
              <a:buFont typeface="Helvetica Neue"/>
              <a:buNone/>
            </a:pPr>
            <a:r>
              <a:rPr lang="en-US" sz="1125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Common Voice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</Words>
  <Application>Microsoft Macintosh PowerPoint</Application>
  <PresentationFormat>Benutzerdefiniert</PresentationFormat>
  <Paragraphs>72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Helvetica Neue Light</vt:lpstr>
      <vt:lpstr>Helvetica Neue</vt:lpstr>
      <vt:lpstr>Zilla Slab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Microsoft Office-Benutzer</cp:lastModifiedBy>
  <cp:revision>6</cp:revision>
  <dcterms:modified xsi:type="dcterms:W3CDTF">2019-09-08T20:20:38Z</dcterms:modified>
</cp:coreProperties>
</file>